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28_EA261AC9.xml" ContentType="application/vnd.ms-powerpoint.comments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3"/>
  </p:notesMasterIdLst>
  <p:handoutMasterIdLst>
    <p:handoutMasterId r:id="rId14"/>
  </p:handoutMasterIdLst>
  <p:sldIdLst>
    <p:sldId id="295" r:id="rId2"/>
    <p:sldId id="290" r:id="rId3"/>
    <p:sldId id="301" r:id="rId4"/>
    <p:sldId id="292" r:id="rId5"/>
    <p:sldId id="294" r:id="rId6"/>
    <p:sldId id="291" r:id="rId7"/>
    <p:sldId id="300" r:id="rId8"/>
    <p:sldId id="296" r:id="rId9"/>
    <p:sldId id="302" r:id="rId10"/>
    <p:sldId id="298" r:id="rId11"/>
    <p:sldId id="29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34A8549-1B8C-1D04-E612-6308AF120A84}" name="Alter Ego" initials="AE" userId="35d5b4c4c9b9756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F92F6-13DE-B20B-2593-9D546C40E266}" v="3" dt="2025-08-04T07:39:01.014"/>
    <p1510:client id="{6BAFE6AF-6339-4F4E-83B9-DC1F8A895FA1}" v="1549" dt="2025-08-04T13:09:37.593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omments/modernComment_128_EA261A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E1FC0B-ACD6-4F5F-AAD5-E7F3D0922A37}" authorId="{034A8549-1B8C-1D04-E612-6308AF120A84}" created="2025-08-04T08:38:22.478">
    <pc:sldMkLst xmlns:pc="http://schemas.microsoft.com/office/powerpoint/2013/main/command">
      <pc:docMk/>
      <pc:sldMk cId="3928365769" sldId="296"/>
    </pc:sldMkLst>
    <p188:txBody>
      <a:bodyPr/>
      <a:lstStyle/>
      <a:p>
        <a:r>
          <a:rPr lang="en-GB"/>
          <a:t>Table 1: Performance comparison of hate speech detection models on the HateXplain test set. We evaluate classification perfor-
mance (Accuracy, Macro F1, AUROC), explainability metrics (IoU F1, Token F1, AUPRC), fairness metrics (GMB-Subgroup,
GMB-BPSN, GMB-BNSP AUCs), and faithfulness metrics (Comprehensiveness, Sufficiency). Higher values are better for all
metrics except Sufficiency (lower is better). Models with [LIME] use post-hoc explanations, while [Attn] indicates attention-
based explanations. Our proposed SRA method achieves the best AUROC, IoU F1, and Token F1 scores among all methods and
the best GMB-BNSP fairness metric, while maintaining competitive classification and faithfulness performance. Best results
are in bold, second-best are underlined. SRA results are averaged across 5 random seeds with standard deviations shown in
parentheses.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Meta -&gt; seven mill hate speech appeals monthly, YouTube -&gt; 98% of violent extremist content is flagged by machine learning algorithms.</a:t>
            </a:r>
            <a:endParaRPr lang="nb-N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OL is </a:t>
            </a:r>
            <a:r>
              <a:rPr lang="nb-NO" err="1"/>
              <a:t>confrontational</a:t>
            </a:r>
            <a:r>
              <a:rPr lang="nb-NO"/>
              <a:t>, </a:t>
            </a:r>
            <a:r>
              <a:rPr lang="nb-NO" err="1"/>
              <a:t>rude</a:t>
            </a:r>
            <a:r>
              <a:rPr lang="nb-NO"/>
              <a:t> or aggressive, HS -&gt; </a:t>
            </a:r>
            <a:r>
              <a:rPr lang="nb-NO" err="1"/>
              <a:t>directed</a:t>
            </a:r>
            <a:r>
              <a:rPr lang="nb-NO"/>
              <a:t> at target. </a:t>
            </a:r>
            <a:r>
              <a:rPr lang="nb-NO" err="1"/>
              <a:t>Can</a:t>
            </a:r>
            <a:r>
              <a:rPr lang="nb-NO"/>
              <a:t> be </a:t>
            </a:r>
            <a:r>
              <a:rPr lang="nb-NO" err="1"/>
              <a:t>explicit</a:t>
            </a:r>
            <a:r>
              <a:rPr lang="nb-NO"/>
              <a:t> or </a:t>
            </a:r>
            <a:r>
              <a:rPr lang="nb-NO" err="1"/>
              <a:t>implicit</a:t>
            </a:r>
            <a:r>
              <a:rPr lang="nb-NO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Bias in all </a:t>
            </a:r>
            <a:r>
              <a:rPr lang="nb-NO" err="1"/>
              <a:t>steps</a:t>
            </a:r>
            <a:r>
              <a:rPr lang="nb-NO"/>
              <a:t>. Reporting, </a:t>
            </a:r>
            <a:r>
              <a:rPr lang="nb-NO" err="1"/>
              <a:t>datasets</a:t>
            </a:r>
            <a:r>
              <a:rPr lang="nb-NO"/>
              <a:t>, underfitting,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err="1"/>
              <a:t>Automated</a:t>
            </a:r>
            <a:r>
              <a:rPr lang="nb-NO"/>
              <a:t> </a:t>
            </a:r>
            <a:r>
              <a:rPr lang="nb-NO" err="1"/>
              <a:t>classifiers</a:t>
            </a:r>
            <a:r>
              <a:rPr lang="nb-NO"/>
              <a:t> </a:t>
            </a:r>
            <a:r>
              <a:rPr lang="nb-NO" err="1"/>
              <a:t>could</a:t>
            </a:r>
            <a:r>
              <a:rPr lang="nb-NO"/>
              <a:t> </a:t>
            </a:r>
            <a:r>
              <a:rPr lang="nb-NO" err="1"/>
              <a:t>reinforce</a:t>
            </a:r>
            <a:r>
              <a:rPr lang="nb-NO"/>
              <a:t> </a:t>
            </a:r>
            <a:r>
              <a:rPr lang="nb-NO" err="1"/>
              <a:t>societal</a:t>
            </a:r>
            <a:r>
              <a:rPr lang="nb-NO"/>
              <a:t> </a:t>
            </a:r>
            <a:r>
              <a:rPr lang="nb-NO" err="1"/>
              <a:t>biases</a:t>
            </a:r>
            <a:r>
              <a:rPr lang="nb-NO"/>
              <a:t> and </a:t>
            </a:r>
            <a:r>
              <a:rPr lang="nb-NO" err="1"/>
              <a:t>marginalize</a:t>
            </a:r>
            <a:r>
              <a:rPr lang="nb-NO"/>
              <a:t> vulnerable </a:t>
            </a:r>
            <a:r>
              <a:rPr lang="nb-NO" err="1"/>
              <a:t>groups</a:t>
            </a:r>
            <a:r>
              <a:rPr lang="nb-NO"/>
              <a:t> (</a:t>
            </a:r>
            <a:r>
              <a:rPr lang="nb-NO" err="1"/>
              <a:t>ethnic</a:t>
            </a:r>
            <a:r>
              <a:rPr lang="nb-NO"/>
              <a:t> stereotypes, negative sentiments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disabled</a:t>
            </a:r>
            <a:r>
              <a:rPr lang="nb-NO"/>
              <a:t> </a:t>
            </a:r>
            <a:r>
              <a:rPr lang="nb-NO" err="1"/>
              <a:t>etc</a:t>
            </a:r>
            <a:r>
              <a:rPr lang="nb-NO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BB: A bit like </a:t>
            </a:r>
            <a:r>
              <a:rPr lang="nb-NO" err="1"/>
              <a:t>behaviorism</a:t>
            </a:r>
            <a:r>
              <a:rPr lang="nb-NO"/>
              <a:t> in </a:t>
            </a:r>
            <a:r>
              <a:rPr lang="nb-NO" err="1"/>
              <a:t>psychology</a:t>
            </a:r>
            <a:r>
              <a:rPr lang="nb-NO"/>
              <a:t>. </a:t>
            </a:r>
            <a:r>
              <a:rPr lang="nb-NO" err="1"/>
              <a:t>You</a:t>
            </a:r>
            <a:r>
              <a:rPr lang="nb-NO"/>
              <a:t> </a:t>
            </a:r>
            <a:r>
              <a:rPr lang="nb-NO" err="1"/>
              <a:t>see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input and </a:t>
            </a:r>
            <a:r>
              <a:rPr lang="nb-NO" err="1"/>
              <a:t>the</a:t>
            </a:r>
            <a:r>
              <a:rPr lang="nb-NO"/>
              <a:t> output, </a:t>
            </a:r>
            <a:r>
              <a:rPr lang="nb-NO" err="1"/>
              <a:t>but</a:t>
            </a:r>
            <a:r>
              <a:rPr lang="nb-NO"/>
              <a:t> not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reasoning</a:t>
            </a:r>
            <a:r>
              <a:rPr lang="nb-NO"/>
              <a:t>. Problems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err="1"/>
              <a:t>debugging</a:t>
            </a:r>
            <a:r>
              <a:rPr lang="nb-NO"/>
              <a:t> and trust.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Post-hoc: Shows </a:t>
            </a:r>
            <a:r>
              <a:rPr lang="nb-NO" err="1"/>
              <a:t>what</a:t>
            </a:r>
            <a:r>
              <a:rPr lang="nb-NO"/>
              <a:t> </a:t>
            </a:r>
            <a:r>
              <a:rPr lang="nb-NO" err="1"/>
              <a:t>happens</a:t>
            </a:r>
            <a:r>
              <a:rPr lang="nb-NO"/>
              <a:t> </a:t>
            </a:r>
            <a:r>
              <a:rPr lang="nb-NO" err="1"/>
              <a:t>when</a:t>
            </a:r>
            <a:r>
              <a:rPr lang="nb-NO"/>
              <a:t> </a:t>
            </a:r>
            <a:r>
              <a:rPr lang="nb-NO" err="1"/>
              <a:t>you</a:t>
            </a:r>
            <a:r>
              <a:rPr lang="nb-NO"/>
              <a:t> </a:t>
            </a:r>
            <a:r>
              <a:rPr lang="nb-NO" err="1"/>
              <a:t>influence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output, </a:t>
            </a:r>
            <a:r>
              <a:rPr lang="nb-NO" err="1"/>
              <a:t>but</a:t>
            </a:r>
            <a:r>
              <a:rPr lang="nb-NO"/>
              <a:t> not </a:t>
            </a:r>
            <a:r>
              <a:rPr lang="nb-NO" err="1"/>
              <a:t>what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model</a:t>
            </a:r>
            <a:r>
              <a:rPr lang="nb-NO"/>
              <a:t> used to </a:t>
            </a:r>
            <a:r>
              <a:rPr lang="nb-NO" err="1"/>
              <a:t>arrive</a:t>
            </a:r>
            <a:r>
              <a:rPr lang="nb-NO"/>
              <a:t> at a </a:t>
            </a:r>
            <a:r>
              <a:rPr lang="nb-NO" err="1"/>
              <a:t>conclusion</a:t>
            </a:r>
            <a:endParaRPr lang="nb-N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  <a:p>
            <a:r>
              <a:rPr lang="en-GB"/>
              <a:t>Attention: BERT has 144 heads focusing on different things, often unclear what mattered for the final decision</a:t>
            </a:r>
          </a:p>
          <a:p>
            <a:r>
              <a:rPr lang="en-GB"/>
              <a:t>May focus heavily on identity terms (mention vs target), whereas we would focus more on context and intent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59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GDPR </a:t>
            </a:r>
            <a:r>
              <a:rPr lang="nb-NO" err="1"/>
              <a:t>article</a:t>
            </a:r>
            <a:r>
              <a:rPr lang="nb-NO"/>
              <a:t> 15.1h and </a:t>
            </a:r>
            <a:r>
              <a:rPr lang="nb-NO" err="1"/>
              <a:t>article</a:t>
            </a:r>
            <a:r>
              <a:rPr lang="nb-NO"/>
              <a:t> 22</a:t>
            </a:r>
          </a:p>
          <a:p>
            <a:endParaRPr lang="nb-NO"/>
          </a:p>
          <a:p>
            <a:r>
              <a:rPr lang="nb-NO" err="1"/>
              <a:t>Accountability</a:t>
            </a:r>
            <a:r>
              <a:rPr lang="nb-NO"/>
              <a:t>: </a:t>
            </a:r>
            <a:r>
              <a:rPr lang="nb-NO" err="1"/>
              <a:t>Can</a:t>
            </a:r>
            <a:r>
              <a:rPr lang="nb-NO"/>
              <a:t> </a:t>
            </a:r>
            <a:r>
              <a:rPr lang="nb-NO" err="1"/>
              <a:t>verify</a:t>
            </a:r>
            <a:r>
              <a:rPr lang="nb-NO"/>
              <a:t> </a:t>
            </a:r>
            <a:r>
              <a:rPr lang="nb-NO" err="1"/>
              <a:t>decisions</a:t>
            </a:r>
            <a:r>
              <a:rPr lang="nb-NO"/>
              <a:t> </a:t>
            </a:r>
            <a:r>
              <a:rPr lang="nb-NO" err="1"/>
              <a:t>through</a:t>
            </a:r>
            <a:r>
              <a:rPr lang="nb-NO"/>
              <a:t> </a:t>
            </a:r>
            <a:r>
              <a:rPr lang="nb-NO" err="1"/>
              <a:t>explanations</a:t>
            </a:r>
            <a:r>
              <a:rPr lang="nb-NO"/>
              <a:t>. </a:t>
            </a:r>
          </a:p>
          <a:p>
            <a:r>
              <a:rPr lang="nb-NO"/>
              <a:t>Trace </a:t>
            </a:r>
            <a:r>
              <a:rPr lang="nb-NO" err="1"/>
              <a:t>decision</a:t>
            </a:r>
            <a:r>
              <a:rPr lang="nb-NO"/>
              <a:t> back to </a:t>
            </a:r>
            <a:r>
              <a:rPr lang="nb-NO" err="1"/>
              <a:t>causes</a:t>
            </a:r>
            <a:r>
              <a:rPr lang="nb-NO"/>
              <a:t> and tell </a:t>
            </a:r>
            <a:r>
              <a:rPr lang="nb-NO" err="1"/>
              <a:t>who</a:t>
            </a:r>
            <a:r>
              <a:rPr lang="nb-NO"/>
              <a:t>/</a:t>
            </a:r>
            <a:r>
              <a:rPr lang="nb-NO" err="1"/>
              <a:t>what</a:t>
            </a:r>
            <a:r>
              <a:rPr lang="nb-NO"/>
              <a:t> is </a:t>
            </a:r>
            <a:r>
              <a:rPr lang="nb-NO" err="1"/>
              <a:t>reponsible</a:t>
            </a:r>
            <a:r>
              <a:rPr lang="nb-NO"/>
              <a:t>.</a:t>
            </a:r>
          </a:p>
          <a:p>
            <a:r>
              <a:rPr lang="nb-NO" err="1"/>
              <a:t>Enables</a:t>
            </a:r>
            <a:r>
              <a:rPr lang="nb-NO"/>
              <a:t> </a:t>
            </a:r>
            <a:r>
              <a:rPr lang="nb-NO" err="1"/>
              <a:t>corrections</a:t>
            </a:r>
            <a:r>
              <a:rPr lang="nb-NO"/>
              <a:t>.</a:t>
            </a:r>
          </a:p>
          <a:p>
            <a:endParaRPr lang="nb-NO"/>
          </a:p>
          <a:p>
            <a:r>
              <a:rPr lang="en-GB"/>
              <a:t>Fairness: can address hidden biases in classification (good classification score, but always flagging minority mentions).</a:t>
            </a:r>
          </a:p>
          <a:p>
            <a:r>
              <a:rPr lang="en-GB"/>
              <a:t>Disparate impact analysis, does it require more evidence to flag hate speech against one group than another?</a:t>
            </a:r>
          </a:p>
          <a:p>
            <a:r>
              <a:rPr lang="en-GB"/>
              <a:t>Builds trust because we know why the model acts the way it does.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20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1: Performance comparison of hate speech detection models on the </a:t>
            </a:r>
            <a:r>
              <a:rPr lang="en-GB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HateXplain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 classification performance, explainability metrics , fairness metrics and faithfulness metrics.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values are better except </a:t>
            </a:r>
            <a:r>
              <a:rPr lang="en-GB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(lower is better). Best results are in bold, second-best are underlined.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 with [LIME] use post-hoc explanations, while [Attn] indicates </a:t>
            </a:r>
            <a:r>
              <a:rPr lang="en-GB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attentionbased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explanations.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SRA achieves the best AUROC, </a:t>
            </a:r>
            <a:r>
              <a:rPr lang="en-GB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F1, and Token F1 scores among methods and the best GMB-BNSP fairness metric, while maintaining competitive classification and faithfulness performance.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SRA results are averaged across 5 random seeds with standard deviations shown in parentheses.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1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49B68-E4BA-B99F-77FC-32BA04B1D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6ECE31-0490-EEFE-9570-2C54D4E7A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53628-32F4-274B-11B7-7314DAFB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2: Comparison of explainability methods.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 post-hoc explanation methods (LIME, SHAP) against our intrinsic SRA across Portuguese language models.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Explainability metrics (</a:t>
            </a:r>
            <a:r>
              <a:rPr lang="en-GB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F1, Token Precision/Recall/F1) measure alignment with human rationales.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Faithfulness metrics (comp, </a:t>
            </a:r>
            <a:r>
              <a:rPr lang="en-GB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assess if explanations reflect actual model reasoning.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values indicate better performance, except Sufficiency (lower is better).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SRA provides explanations intrinsically during prediction, while LIME and</a:t>
            </a:r>
            <a:b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 require additional post-hoc computation.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SRA method achieves superior token precision (0.935) and competitive</a:t>
            </a:r>
            <a:b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 performance while providing real-time explanations.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SRA results are averaged across 5 random seeds with standard deviations shown in parentheses.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1FB09-32C7-2D45-8CE2-250BD73E9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5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EA261AC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ja-JP"/>
              <a:t>Brage &amp; Røskva</a:t>
            </a:r>
            <a:endParaRPr lang="ja-JP" alt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Aligning Attention with Human Rationales for Self-Explaining Hate Speech Detection</a:t>
            </a:r>
            <a:endParaRPr lang="en-US" sz="40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B43AE-B82A-B83B-26C3-33BBD5AA8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A56F0361-29BD-30BE-2658-D39AA53C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Results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6D6CF2A-4904-E651-7CB0-A7F343CCC20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>
            <a:normAutofit/>
          </a:bodyPr>
          <a:lstStyle/>
          <a:p>
            <a:r>
              <a:rPr lang="en-US"/>
              <a:t>Lorem ipsum dolor sit amet, consectetuer adipiscing elit. </a:t>
            </a:r>
          </a:p>
          <a:p>
            <a:r>
              <a:rPr lang="en-US"/>
              <a:t>Maecenas porttitor congue massa. </a:t>
            </a:r>
          </a:p>
          <a:p>
            <a:r>
              <a:rPr lang="en-US"/>
              <a:t>Fusce posuere, magna sed pulvinar ultricies, purus lectus malesuada libero, sit amet commodo magna eros quis urna.</a:t>
            </a:r>
          </a:p>
          <a:p>
            <a:endParaRPr lang="ja-JP" alt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016DD7-1CE4-B651-6C26-59060CDA2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Attention alignment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27FCAAB4-57DD-5DCB-E518-B9903C4D800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093953"/>
          </a:xfrm>
        </p:spPr>
        <p:txBody>
          <a:bodyPr/>
          <a:lstStyle/>
          <a:p>
            <a:r>
              <a:rPr lang="en-US"/>
              <a:t>Lorem ipsum dolor sit amet, consectetuer adipiscing elit. </a:t>
            </a:r>
          </a:p>
          <a:p>
            <a:r>
              <a:rPr lang="en-US"/>
              <a:t>Maecenas porttitor congue massa. </a:t>
            </a:r>
          </a:p>
          <a:p>
            <a:r>
              <a:rPr lang="en-US"/>
              <a:t>Fusce posuere, magna sed pulvinar ultricies, purus lectus malesuada libero, sit amet commodo magna eros quis urna.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5DD84B3-1181-472B-8313-B28E1457ED0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Identity terms &amp; implicit hate speech</a:t>
            </a:r>
          </a:p>
        </p:txBody>
      </p:sp>
    </p:spTree>
    <p:extLst>
      <p:ext uri="{BB962C8B-B14F-4D97-AF65-F5344CB8AC3E}">
        <p14:creationId xmlns:p14="http://schemas.microsoft.com/office/powerpoint/2010/main" val="2365896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81CBA-F1BA-42EC-4750-F91D08A5E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348B85F-4AD5-830A-D403-1353AEF7C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>
            <a:normAutofit/>
          </a:bodyPr>
          <a:lstStyle/>
          <a:p>
            <a:r>
              <a:rPr lang="en-US"/>
              <a:t>SRA guides model toward more human-interpretable decisions</a:t>
            </a:r>
          </a:p>
          <a:p>
            <a:r>
              <a:rPr lang="en-US"/>
              <a:t>Focus on meaning in context, not just explicit slurs</a:t>
            </a:r>
          </a:p>
          <a:p>
            <a:r>
              <a:rPr lang="en-US"/>
              <a:t>Limitations</a:t>
            </a:r>
          </a:p>
          <a:p>
            <a:pPr lvl="1"/>
            <a:r>
              <a:rPr lang="en-US"/>
              <a:t>Improves certain aspects of fairness (GMB-BNSP) and affects others (GMB-Sub AUC)</a:t>
            </a:r>
          </a:p>
          <a:p>
            <a:pPr lvl="1"/>
            <a:r>
              <a:rPr lang="en-US"/>
              <a:t>Annotation is expensive</a:t>
            </a:r>
          </a:p>
          <a:p>
            <a:r>
              <a:rPr lang="en-US"/>
              <a:t>Freedom of speech vs moderation</a:t>
            </a:r>
          </a:p>
          <a:p>
            <a:r>
              <a:rPr lang="en-US"/>
              <a:t>We need more explainable AI</a:t>
            </a:r>
          </a:p>
          <a:p>
            <a:endParaRPr lang="ja-JP" alt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6C228D0-56A4-5E40-2D93-D4C6B58B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6660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/>
          <a:lstStyle/>
          <a:p>
            <a:r>
              <a:rPr lang="en-US"/>
              <a:t>Hate speech detection in online media platforms</a:t>
            </a:r>
          </a:p>
          <a:p>
            <a:pPr lvl="1"/>
            <a:r>
              <a:rPr lang="en-US"/>
              <a:t>Offensive language vs hate speech</a:t>
            </a:r>
          </a:p>
          <a:p>
            <a:r>
              <a:rPr lang="en-US"/>
              <a:t>Bias</a:t>
            </a:r>
          </a:p>
          <a:p>
            <a:r>
              <a:rPr lang="en-US"/>
              <a:t>Black box problem of classifiers</a:t>
            </a:r>
          </a:p>
          <a:p>
            <a:pPr lvl="1"/>
            <a:r>
              <a:rPr lang="en-US"/>
              <a:t>Input -&gt; ? -&gt; output</a:t>
            </a:r>
          </a:p>
          <a:p>
            <a:r>
              <a:rPr lang="en-US"/>
              <a:t>Current approaches rely on post-hoc explanations (LIME and SHAP)</a:t>
            </a:r>
          </a:p>
          <a:p>
            <a:r>
              <a:rPr lang="en-US"/>
              <a:t>Attention patterns often do not align with human reasoning</a:t>
            </a:r>
          </a:p>
          <a:p>
            <a:endParaRPr lang="ja-JP" alt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63955-31ED-20E2-5645-B47DE5887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053A8B4-AE76-D115-49C2-293EB8DD9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MingLiU"/>
              </a:rPr>
              <a:t>Explainability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D5F3887-3321-36AA-53B2-D2A1131FCC7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3040672"/>
            <a:ext cx="4585854" cy="3093953"/>
          </a:xfrm>
        </p:spPr>
        <p:txBody>
          <a:bodyPr>
            <a:normAutofit/>
          </a:bodyPr>
          <a:lstStyle/>
          <a:p>
            <a:r>
              <a:rPr lang="en-US"/>
              <a:t>Plausibility</a:t>
            </a:r>
          </a:p>
          <a:p>
            <a:pPr lvl="1"/>
            <a:r>
              <a:rPr lang="en-US" err="1"/>
              <a:t>IoU</a:t>
            </a:r>
            <a:r>
              <a:rPr lang="en-US"/>
              <a:t> F1, token-level precision and F1 score</a:t>
            </a:r>
          </a:p>
          <a:p>
            <a:r>
              <a:rPr lang="en-US"/>
              <a:t>Faithfulness</a:t>
            </a:r>
          </a:p>
          <a:p>
            <a:pPr lvl="1"/>
            <a:r>
              <a:rPr lang="en-US"/>
              <a:t>Comprehensiveness and sufficiency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B344388-6B45-B4DC-A764-BCACF4408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321848"/>
            <a:ext cx="4433046" cy="703135"/>
          </a:xfrm>
        </p:spPr>
        <p:txBody>
          <a:bodyPr>
            <a:normAutofit/>
          </a:bodyPr>
          <a:lstStyle/>
          <a:p>
            <a:r>
              <a:rPr lang="en-US"/>
              <a:t>Explainability metrics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C3E6F98D-DD04-CFA5-0D8D-94C3BFA21B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871037"/>
            <a:ext cx="4585854" cy="3093953"/>
          </a:xfrm>
        </p:spPr>
        <p:txBody>
          <a:bodyPr>
            <a:normAutofit/>
          </a:bodyPr>
          <a:lstStyle/>
          <a:p>
            <a:r>
              <a:rPr lang="en-US"/>
              <a:t>Bias</a:t>
            </a:r>
          </a:p>
          <a:p>
            <a:pPr lvl="1"/>
            <a:r>
              <a:rPr lang="en-US"/>
              <a:t>GMB subgroup, GMB-BPSN, GMB-BNSP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61DF7F9-EE53-048D-6025-385B72791C1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2118875"/>
            <a:ext cx="4433046" cy="703135"/>
          </a:xfrm>
        </p:spPr>
        <p:txBody>
          <a:bodyPr>
            <a:normAutofit/>
          </a:bodyPr>
          <a:lstStyle/>
          <a:p>
            <a:r>
              <a:rPr lang="en-US"/>
              <a:t>Fairness 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66CFF-4862-419F-AC5B-592BBA8FA43B}"/>
              </a:ext>
            </a:extLst>
          </p:cNvPr>
          <p:cNvSpPr txBox="1"/>
          <p:nvPr/>
        </p:nvSpPr>
        <p:spPr>
          <a:xfrm>
            <a:off x="830269" y="1573431"/>
            <a:ext cx="766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Enables transparency (GDPR), accountability and fairness</a:t>
            </a:r>
          </a:p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28828729-2A7C-492E-7E63-ADEB84621939}"/>
              </a:ext>
            </a:extLst>
          </p:cNvPr>
          <p:cNvSpPr txBox="1">
            <a:spLocks/>
          </p:cNvSpPr>
          <p:nvPr/>
        </p:nvSpPr>
        <p:spPr>
          <a:xfrm>
            <a:off x="6279084" y="4495025"/>
            <a:ext cx="4433046" cy="7031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i="0" kern="120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Post-hoc vs intrinsic explanation</a:t>
            </a:r>
          </a:p>
        </p:txBody>
      </p:sp>
      <p:sp>
        <p:nvSpPr>
          <p:cNvPr id="4" name="Content Placeholder 26">
            <a:extLst>
              <a:ext uri="{FF2B5EF4-FFF2-40B4-BE49-F238E27FC236}">
                <a16:creationId xmlns:a16="http://schemas.microsoft.com/office/drawing/2014/main" id="{4441EF69-276C-CBEB-B34F-B9DC6956C9D1}"/>
              </a:ext>
            </a:extLst>
          </p:cNvPr>
          <p:cNvSpPr txBox="1">
            <a:spLocks/>
          </p:cNvSpPr>
          <p:nvPr/>
        </p:nvSpPr>
        <p:spPr>
          <a:xfrm>
            <a:off x="6279084" y="5311023"/>
            <a:ext cx="4585854" cy="309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LIME, SHAP </a:t>
            </a:r>
          </a:p>
          <a:p>
            <a:r>
              <a:rPr lang="en-US"/>
              <a:t>SRA</a:t>
            </a:r>
          </a:p>
        </p:txBody>
      </p:sp>
    </p:spTree>
    <p:extLst>
      <p:ext uri="{BB962C8B-B14F-4D97-AF65-F5344CB8AC3E}">
        <p14:creationId xmlns:p14="http://schemas.microsoft.com/office/powerpoint/2010/main" val="167716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Self-explaining methods integrate interpretability in model architecture (Guidotti et al. 2018)</a:t>
            </a:r>
          </a:p>
          <a:p>
            <a:r>
              <a:rPr lang="en-US" err="1"/>
              <a:t>HateXplain</a:t>
            </a:r>
            <a:r>
              <a:rPr lang="en-US"/>
              <a:t> and </a:t>
            </a:r>
            <a:r>
              <a:rPr lang="en-US" err="1"/>
              <a:t>HateBRXplain</a:t>
            </a:r>
            <a:r>
              <a:rPr lang="en-US"/>
              <a:t> (Mathew et al 2021, Salles et al. 2025)</a:t>
            </a:r>
          </a:p>
          <a:p>
            <a:r>
              <a:rPr lang="en-US"/>
              <a:t>Masked Rationale Prediction (Kim, Lee and Sohn 2022)</a:t>
            </a:r>
          </a:p>
          <a:p>
            <a:r>
              <a:rPr lang="en-US"/>
              <a:t>SELF-DOC (Clarke et al. 2023)</a:t>
            </a:r>
          </a:p>
          <a:p>
            <a:r>
              <a:rPr lang="en-US"/>
              <a:t>Limitations</a:t>
            </a:r>
          </a:p>
          <a:p>
            <a:pPr lvl="1"/>
            <a:r>
              <a:rPr lang="en-US"/>
              <a:t>Fairness implications</a:t>
            </a:r>
          </a:p>
          <a:p>
            <a:pPr lvl="1"/>
            <a:r>
              <a:rPr lang="en-US"/>
              <a:t>Token-level explanation for sensitive applications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>
            <a:normAutofit/>
          </a:bodyPr>
          <a:lstStyle/>
          <a:p>
            <a:r>
              <a:rPr lang="en-GB"/>
              <a:t>SRA is a framework that aligns model attention with human-annotated rationales</a:t>
            </a:r>
            <a:r>
              <a:rPr lang="en-US"/>
              <a:t> </a:t>
            </a:r>
          </a:p>
          <a:p>
            <a:r>
              <a:rPr lang="en-GB"/>
              <a:t>Evaluated on English (</a:t>
            </a:r>
            <a:r>
              <a:rPr lang="en-GB" err="1"/>
              <a:t>HateXplain</a:t>
            </a:r>
            <a:r>
              <a:rPr lang="en-GB"/>
              <a:t>) and Portuguese (</a:t>
            </a:r>
            <a:r>
              <a:rPr lang="en-GB" err="1"/>
              <a:t>HateBRXplain</a:t>
            </a:r>
            <a:r>
              <a:rPr lang="en-GB"/>
              <a:t>) benchmarks</a:t>
            </a:r>
            <a:endParaRPr lang="en-US"/>
          </a:p>
          <a:p>
            <a:r>
              <a:rPr lang="en-US"/>
              <a:t>Code is publicly available</a:t>
            </a:r>
            <a:endParaRPr lang="ja-JP" alt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Rational Attention</a:t>
            </a: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SRA framework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321849"/>
            <a:ext cx="4585854" cy="377378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Pre-trained Transformers (BERT and </a:t>
            </a:r>
            <a:r>
              <a:rPr lang="en-US" err="1"/>
              <a:t>BERTimbau</a:t>
            </a:r>
            <a:r>
              <a:rPr lang="en-US"/>
              <a:t>)</a:t>
            </a:r>
          </a:p>
          <a:p>
            <a:pPr lvl="1"/>
            <a:r>
              <a:rPr lang="en-US"/>
              <a:t>Standard classification head (layer 8 head 7</a:t>
            </a:r>
          </a:p>
          <a:p>
            <a:pPr lvl="1"/>
            <a:r>
              <a:rPr lang="en-US"/>
              <a:t>Extract rationales from tokens</a:t>
            </a:r>
          </a:p>
          <a:p>
            <a:r>
              <a:rPr lang="en-US"/>
              <a:t>Human rationales</a:t>
            </a:r>
          </a:p>
          <a:p>
            <a:pPr lvl="1"/>
            <a:r>
              <a:rPr lang="en-US"/>
              <a:t>Text + human-annotated rationale masks</a:t>
            </a:r>
          </a:p>
          <a:p>
            <a:pPr lvl="1"/>
            <a:r>
              <a:rPr lang="en-US"/>
              <a:t>Majority vote across annotators</a:t>
            </a:r>
          </a:p>
          <a:p>
            <a:pPr lvl="1"/>
            <a:endParaRPr lang="en-US"/>
          </a:p>
          <a:p>
            <a:endParaRPr lang="ja-JP" alt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Base architecture &amp; human rationales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321849"/>
            <a:ext cx="4585854" cy="3773785"/>
          </a:xfrm>
        </p:spPr>
        <p:txBody>
          <a:bodyPr>
            <a:normAutofit lnSpcReduction="10000"/>
          </a:bodyPr>
          <a:lstStyle/>
          <a:p>
            <a:r>
              <a:rPr lang="fr-FR"/>
              <a:t>ℓ_total = ℓ_CE(ŷ, y) + α × ℓ_AAL(a, r)</a:t>
            </a:r>
          </a:p>
          <a:p>
            <a:pPr lvl="1"/>
            <a:r>
              <a:rPr lang="fr-FR"/>
              <a:t>Standard classification </a:t>
            </a:r>
            <a:r>
              <a:rPr lang="fr-FR" err="1"/>
              <a:t>loss</a:t>
            </a:r>
            <a:r>
              <a:rPr lang="fr-FR"/>
              <a:t> + attention </a:t>
            </a:r>
            <a:r>
              <a:rPr lang="fr-FR" err="1"/>
              <a:t>alignment</a:t>
            </a:r>
            <a:r>
              <a:rPr lang="fr-FR"/>
              <a:t> </a:t>
            </a:r>
            <a:r>
              <a:rPr lang="fr-FR" err="1"/>
              <a:t>loss</a:t>
            </a:r>
            <a:r>
              <a:rPr lang="fr-FR"/>
              <a:t> (MSE </a:t>
            </a:r>
            <a:r>
              <a:rPr lang="fr-FR" err="1"/>
              <a:t>between</a:t>
            </a:r>
            <a:r>
              <a:rPr lang="fr-FR"/>
              <a:t> attention &amp; </a:t>
            </a:r>
            <a:r>
              <a:rPr lang="fr-FR" err="1"/>
              <a:t>rationales</a:t>
            </a:r>
            <a:r>
              <a:rPr lang="fr-FR"/>
              <a:t>)</a:t>
            </a:r>
          </a:p>
          <a:p>
            <a:pPr lvl="1"/>
            <a:r>
              <a:rPr lang="el-GR"/>
              <a:t>α</a:t>
            </a:r>
            <a:r>
              <a:rPr lang="nb-NO"/>
              <a:t> </a:t>
            </a:r>
            <a:r>
              <a:rPr lang="nb-NO" err="1"/>
              <a:t>balances</a:t>
            </a:r>
            <a:r>
              <a:rPr lang="nb-NO"/>
              <a:t> </a:t>
            </a:r>
            <a:r>
              <a:rPr lang="nb-NO" err="1"/>
              <a:t>classification</a:t>
            </a:r>
            <a:r>
              <a:rPr lang="nb-NO"/>
              <a:t> </a:t>
            </a:r>
            <a:r>
              <a:rPr lang="nb-NO" err="1"/>
              <a:t>vs</a:t>
            </a:r>
            <a:r>
              <a:rPr lang="nb-NO"/>
              <a:t> </a:t>
            </a:r>
            <a:r>
              <a:rPr lang="nb-NO" err="1"/>
              <a:t>alignment</a:t>
            </a:r>
            <a:endParaRPr lang="fr-FR"/>
          </a:p>
          <a:p>
            <a:r>
              <a:rPr lang="en-US"/>
              <a:t>Self-explaining predictions</a:t>
            </a:r>
          </a:p>
          <a:p>
            <a:pPr lvl="1"/>
            <a:r>
              <a:rPr lang="en-US"/>
              <a:t>Attention weights = rationale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</p:spPr>
        <p:txBody>
          <a:bodyPr>
            <a:normAutofit/>
          </a:bodyPr>
          <a:lstStyle/>
          <a:p>
            <a:r>
              <a:rPr lang="en-US" sz="1500"/>
              <a:t>Training objective &amp; Predictions</a:t>
            </a: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E4FCF-08F7-A4CD-F0AC-F4DAECD6D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2F0B373-EC15-2FE2-6136-264E7F18C0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>
            <a:normAutofit/>
          </a:bodyPr>
          <a:lstStyle/>
          <a:p>
            <a:r>
              <a:rPr lang="en-US" err="1"/>
              <a:t>HateBRXplain</a:t>
            </a:r>
            <a:r>
              <a:rPr lang="en-US"/>
              <a:t> and </a:t>
            </a:r>
            <a:r>
              <a:rPr lang="en-US" err="1"/>
              <a:t>HateXplain</a:t>
            </a:r>
            <a:r>
              <a:rPr lang="en-US"/>
              <a:t> datasets</a:t>
            </a:r>
          </a:p>
          <a:p>
            <a:r>
              <a:rPr lang="en-US"/>
              <a:t>Preprocessing</a:t>
            </a:r>
          </a:p>
          <a:p>
            <a:r>
              <a:rPr lang="en-US"/>
              <a:t>Sentiment analysis</a:t>
            </a:r>
          </a:p>
          <a:p>
            <a:r>
              <a:rPr lang="en-US"/>
              <a:t>Error analysis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4F6BA5E-0DAD-A105-E63A-2232FC5C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30899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0BC8F49-7149-0070-D208-EC077286692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15116472"/>
              </p:ext>
            </p:extLst>
          </p:nvPr>
        </p:nvGraphicFramePr>
        <p:xfrm>
          <a:off x="404248" y="1872343"/>
          <a:ext cx="11375572" cy="4354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028">
                  <a:extLst>
                    <a:ext uri="{9D8B030D-6E8A-4147-A177-3AD203B41FA5}">
                      <a16:colId xmlns:a16="http://schemas.microsoft.com/office/drawing/2014/main" val="392045974"/>
                    </a:ext>
                  </a:extLst>
                </a:gridCol>
                <a:gridCol w="801801">
                  <a:extLst>
                    <a:ext uri="{9D8B030D-6E8A-4147-A177-3AD203B41FA5}">
                      <a16:colId xmlns:a16="http://schemas.microsoft.com/office/drawing/2014/main" val="3189144564"/>
                    </a:ext>
                  </a:extLst>
                </a:gridCol>
                <a:gridCol w="801801">
                  <a:extLst>
                    <a:ext uri="{9D8B030D-6E8A-4147-A177-3AD203B41FA5}">
                      <a16:colId xmlns:a16="http://schemas.microsoft.com/office/drawing/2014/main" val="172031291"/>
                    </a:ext>
                  </a:extLst>
                </a:gridCol>
                <a:gridCol w="801801">
                  <a:extLst>
                    <a:ext uri="{9D8B030D-6E8A-4147-A177-3AD203B41FA5}">
                      <a16:colId xmlns:a16="http://schemas.microsoft.com/office/drawing/2014/main" val="2713952453"/>
                    </a:ext>
                  </a:extLst>
                </a:gridCol>
                <a:gridCol w="801801">
                  <a:extLst>
                    <a:ext uri="{9D8B030D-6E8A-4147-A177-3AD203B41FA5}">
                      <a16:colId xmlns:a16="http://schemas.microsoft.com/office/drawing/2014/main" val="35026656"/>
                    </a:ext>
                  </a:extLst>
                </a:gridCol>
                <a:gridCol w="828531">
                  <a:extLst>
                    <a:ext uri="{9D8B030D-6E8A-4147-A177-3AD203B41FA5}">
                      <a16:colId xmlns:a16="http://schemas.microsoft.com/office/drawing/2014/main" val="1071069838"/>
                    </a:ext>
                  </a:extLst>
                </a:gridCol>
                <a:gridCol w="775077">
                  <a:extLst>
                    <a:ext uri="{9D8B030D-6E8A-4147-A177-3AD203B41FA5}">
                      <a16:colId xmlns:a16="http://schemas.microsoft.com/office/drawing/2014/main" val="2894900197"/>
                    </a:ext>
                  </a:extLst>
                </a:gridCol>
                <a:gridCol w="872083">
                  <a:extLst>
                    <a:ext uri="{9D8B030D-6E8A-4147-A177-3AD203B41FA5}">
                      <a16:colId xmlns:a16="http://schemas.microsoft.com/office/drawing/2014/main" val="3127529576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51816704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47254700"/>
                    </a:ext>
                  </a:extLst>
                </a:gridCol>
                <a:gridCol w="810762">
                  <a:extLst>
                    <a:ext uri="{9D8B030D-6E8A-4147-A177-3AD203B41FA5}">
                      <a16:colId xmlns:a16="http://schemas.microsoft.com/office/drawing/2014/main" val="796654487"/>
                    </a:ext>
                  </a:extLst>
                </a:gridCol>
                <a:gridCol w="801801">
                  <a:extLst>
                    <a:ext uri="{9D8B030D-6E8A-4147-A177-3AD203B41FA5}">
                      <a16:colId xmlns:a16="http://schemas.microsoft.com/office/drawing/2014/main" val="3137485639"/>
                    </a:ext>
                  </a:extLst>
                </a:gridCol>
              </a:tblGrid>
              <a:tr h="6391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Model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0">
                          <a:effectLst/>
                        </a:rPr>
                        <a:t>Explanation method]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 ACC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Classification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F1                        AUROC</a:t>
                      </a: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 </a:t>
                      </a:r>
                      <a:r>
                        <a:rPr lang="en-GB" sz="1100" kern="0" err="1">
                          <a:effectLst/>
                        </a:rPr>
                        <a:t>IoU</a:t>
                      </a:r>
                      <a:r>
                        <a:rPr lang="en-GB" sz="1100" kern="0">
                          <a:effectLst/>
                        </a:rPr>
                        <a:t> F1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Explainability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Token F1        AURPRC</a:t>
                      </a: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 GMB-Sub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Bias (AUC)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GMB-BPSN</a:t>
                      </a: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GMB-BNSP 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Faithfulness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Comp                      </a:t>
                      </a:r>
                      <a:r>
                        <a:rPr lang="en-GB" sz="1100" kern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Suff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98236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CNN-GRU [LIME]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0.627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0.606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0.793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0.167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0.385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0.648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0.654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0.623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0.659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0.316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-0.082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811229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BiRNN [LIME]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0.595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0.575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0.767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0.162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0.361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0.605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0.671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0.421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-0.051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212220"/>
                  </a:ext>
                </a:extLst>
              </a:tr>
              <a:tr h="272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BiRNN-Attn [Attn]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0.621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0.614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0.795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0.167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0.369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0.643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0.653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0.662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0.668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0.278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-0.001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18879"/>
                  </a:ext>
                </a:extLst>
              </a:tr>
              <a:tr h="2519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BiRNN-Attn [LIME]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0.621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0.614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0.795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0.162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0.386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0.650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0.653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0.662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0.668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0.308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-0.075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2261901"/>
                  </a:ext>
                </a:extLst>
              </a:tr>
              <a:tr h="361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BiRNN-HateXplain [Attn]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0.629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0.629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0.805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0.222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0.506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0.841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0.691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0.691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0.674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0.281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0.039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2643417"/>
                  </a:ext>
                </a:extLst>
              </a:tr>
              <a:tr h="361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BiRNN-HateXplain [LIME]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0.629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0.629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0.805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0.174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0.407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0.685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0.691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0.691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0.674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0.343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-0.075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9713078"/>
                  </a:ext>
                </a:extLst>
              </a:tr>
              <a:tr h="267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BERT [Attn]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0.690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0.674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0.843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0.130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0.497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0.778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0.762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0.709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0.757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0.447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0.057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9939282"/>
                  </a:ext>
                </a:extLst>
              </a:tr>
              <a:tr h="293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BERT [LIME]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0.690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0.674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0.843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0.118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0.468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0.747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0.762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0.709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0.757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0.436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0.008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250824"/>
                  </a:ext>
                </a:extLst>
              </a:tr>
              <a:tr h="361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BERT-HateXplain [Attn]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0.698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0.687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0.851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0.120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0.411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0.626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0.807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0.745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0.763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0.424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0.160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3517972"/>
                  </a:ext>
                </a:extLst>
              </a:tr>
              <a:tr h="3097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BERT-</a:t>
                      </a:r>
                      <a:r>
                        <a:rPr lang="en-GB" sz="1100" kern="0" err="1">
                          <a:effectLst/>
                        </a:rPr>
                        <a:t>HateXplain</a:t>
                      </a:r>
                      <a:r>
                        <a:rPr lang="en-GB" sz="1100" kern="0">
                          <a:effectLst/>
                        </a:rPr>
                        <a:t> [LIME]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0.698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0.687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0.851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0.112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0.452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0.722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0.807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0.745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0.763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0.500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0.004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615843"/>
                  </a:ext>
                </a:extLst>
              </a:tr>
              <a:tr h="3006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SRA Ours (α=10)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0.696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u="sng" kern="0">
                          <a:effectLst/>
                        </a:rPr>
                        <a:t>0.682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0.855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0.539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0.651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0.753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0.714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0.718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b="1" kern="0">
                          <a:effectLst/>
                        </a:rPr>
                        <a:t>0.835</a:t>
                      </a:r>
                      <a:endParaRPr lang="en-GB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0.417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-0.013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47485"/>
                  </a:ext>
                </a:extLst>
              </a:tr>
              <a:tr h="35918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 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(±0.007)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(±0.010)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(±0.002)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(±0.005)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(±0.002)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(±0.001)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(±0.002)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(±0.003)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(±0.012)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(±0.019)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100" kern="0">
                          <a:effectLst/>
                        </a:rPr>
                        <a:t>(±0.012)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66523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1EFCFAD-83C7-22F0-0C65-79E8850226DA}"/>
              </a:ext>
            </a:extLst>
          </p:cNvPr>
          <p:cNvSpPr txBox="1"/>
          <p:nvPr/>
        </p:nvSpPr>
        <p:spPr>
          <a:xfrm>
            <a:off x="4551705" y="1182194"/>
            <a:ext cx="486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Table 1: </a:t>
            </a:r>
            <a:r>
              <a:rPr lang="en-GB" err="1">
                <a:solidFill>
                  <a:schemeClr val="bg1"/>
                </a:solidFill>
              </a:rPr>
              <a:t>HateXplain</a:t>
            </a:r>
            <a:r>
              <a:rPr lang="en-GB">
                <a:solidFill>
                  <a:schemeClr val="bg1"/>
                </a:solidFill>
              </a:rPr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87B5-A299-E4E9-15F0-F6D75D9A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689C-6DC2-6CAF-8660-CFD8AE22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A5DD6-DD25-9F05-E283-25705E3341D5}"/>
              </a:ext>
            </a:extLst>
          </p:cNvPr>
          <p:cNvSpPr txBox="1"/>
          <p:nvPr/>
        </p:nvSpPr>
        <p:spPr>
          <a:xfrm>
            <a:off x="4464620" y="1399908"/>
            <a:ext cx="486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Table 2: </a:t>
            </a:r>
            <a:r>
              <a:rPr lang="en-GB" err="1">
                <a:solidFill>
                  <a:schemeClr val="bg1"/>
                </a:solidFill>
              </a:rPr>
              <a:t>HateBRXplain</a:t>
            </a:r>
            <a:r>
              <a:rPr lang="en-GB">
                <a:solidFill>
                  <a:schemeClr val="bg1"/>
                </a:solidFill>
              </a:rPr>
              <a:t> Results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4D752F1-ED5A-6E8D-B55F-C7987BB0BA2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01389134"/>
              </p:ext>
            </p:extLst>
          </p:nvPr>
        </p:nvGraphicFramePr>
        <p:xfrm>
          <a:off x="2622781" y="2285999"/>
          <a:ext cx="6967533" cy="30153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8832">
                  <a:extLst>
                    <a:ext uri="{9D8B030D-6E8A-4147-A177-3AD203B41FA5}">
                      <a16:colId xmlns:a16="http://schemas.microsoft.com/office/drawing/2014/main" val="3050682168"/>
                    </a:ext>
                  </a:extLst>
                </a:gridCol>
                <a:gridCol w="784831">
                  <a:extLst>
                    <a:ext uri="{9D8B030D-6E8A-4147-A177-3AD203B41FA5}">
                      <a16:colId xmlns:a16="http://schemas.microsoft.com/office/drawing/2014/main" val="3266476909"/>
                    </a:ext>
                  </a:extLst>
                </a:gridCol>
                <a:gridCol w="925602">
                  <a:extLst>
                    <a:ext uri="{9D8B030D-6E8A-4147-A177-3AD203B41FA5}">
                      <a16:colId xmlns:a16="http://schemas.microsoft.com/office/drawing/2014/main" val="2297383108"/>
                    </a:ext>
                  </a:extLst>
                </a:gridCol>
                <a:gridCol w="701052">
                  <a:extLst>
                    <a:ext uri="{9D8B030D-6E8A-4147-A177-3AD203B41FA5}">
                      <a16:colId xmlns:a16="http://schemas.microsoft.com/office/drawing/2014/main" val="2114280887"/>
                    </a:ext>
                  </a:extLst>
                </a:gridCol>
                <a:gridCol w="791511">
                  <a:extLst>
                    <a:ext uri="{9D8B030D-6E8A-4147-A177-3AD203B41FA5}">
                      <a16:colId xmlns:a16="http://schemas.microsoft.com/office/drawing/2014/main" val="536402791"/>
                    </a:ext>
                  </a:extLst>
                </a:gridCol>
                <a:gridCol w="875105">
                  <a:extLst>
                    <a:ext uri="{9D8B030D-6E8A-4147-A177-3AD203B41FA5}">
                      <a16:colId xmlns:a16="http://schemas.microsoft.com/office/drawing/2014/main" val="241244054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25152793"/>
                    </a:ext>
                  </a:extLst>
                </a:gridCol>
              </a:tblGrid>
              <a:tr h="61280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u="none" strike="noStrike">
                          <a:effectLst/>
                        </a:rPr>
                        <a:t>Model [XAI method]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en-GB" sz="1100" u="none" strike="noStrike" err="1">
                          <a:solidFill>
                            <a:schemeClr val="bg1"/>
                          </a:solidFill>
                          <a:effectLst/>
                        </a:rPr>
                        <a:t>IoU</a:t>
                      </a:r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 F1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       Explainability</a:t>
                      </a:r>
                    </a:p>
                    <a:p>
                      <a:pPr algn="l" fontAlgn="b"/>
                      <a:endParaRPr lang="en-GB" sz="11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Token </a:t>
                      </a:r>
                      <a:r>
                        <a:rPr lang="en-GB" sz="1100" b="1" i="0" u="none" strike="noStrike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Prec</a:t>
                      </a:r>
                      <a: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         Token Rec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 Token F1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       Faithfulness</a:t>
                      </a:r>
                    </a:p>
                    <a:p>
                      <a:pPr algn="l" fontAlgn="b"/>
                      <a:endParaRPr lang="en-GB" sz="11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Comp                      </a:t>
                      </a:r>
                      <a:r>
                        <a:rPr lang="en-GB" sz="1100" b="1" i="0" u="none" strike="noStrike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Suff</a:t>
                      </a:r>
                      <a:endParaRPr lang="en-GB" sz="11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10416"/>
                  </a:ext>
                </a:extLst>
              </a:tr>
              <a:tr h="2181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err="1">
                          <a:effectLst/>
                        </a:rPr>
                        <a:t>mBERT</a:t>
                      </a:r>
                      <a:r>
                        <a:rPr lang="en-GB" sz="1100" u="none" strike="noStrike">
                          <a:effectLst/>
                        </a:rPr>
                        <a:t> [LIME]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0.583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0.746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0.694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0.670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0.881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0.013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43923"/>
                  </a:ext>
                </a:extLst>
              </a:tr>
              <a:tr h="2181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err="1">
                          <a:effectLst/>
                        </a:rPr>
                        <a:t>mBERT</a:t>
                      </a:r>
                      <a:r>
                        <a:rPr lang="en-GB" sz="1100" u="none" strike="noStrike">
                          <a:effectLst/>
                        </a:rPr>
                        <a:t> [SHAP]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0.663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0.714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0.752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0.690  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0.932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0.017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9119238"/>
                  </a:ext>
                </a:extLst>
              </a:tr>
              <a:tr h="2181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</a:rPr>
                        <a:t>BERTimbau [LIME]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0.586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0.756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0.685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0.670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0.909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0.024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0963453"/>
                  </a:ext>
                </a:extLst>
              </a:tr>
              <a:tr h="2181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</a:rPr>
                        <a:t>BERTimbau [SHAP]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0.660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0.749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0.710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0.683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0.846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0.022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15289"/>
                  </a:ext>
                </a:extLst>
              </a:tr>
              <a:tr h="28993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err="1">
                          <a:effectLst/>
                        </a:rPr>
                        <a:t>DistilBERTimbau</a:t>
                      </a:r>
                      <a:r>
                        <a:rPr lang="en-GB" sz="1100" u="none" strike="noStrike">
                          <a:effectLst/>
                        </a:rPr>
                        <a:t> [LIME]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0.646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0.761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0.728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0.941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0.012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3000498"/>
                  </a:ext>
                </a:extLst>
              </a:tr>
              <a:tr h="27749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</a:rPr>
                        <a:t>DistilBERTimbau [SHAP]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0.620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0.754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0.686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0.672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1" u="none" strike="noStrike">
                          <a:effectLst/>
                        </a:rPr>
                        <a:t>0.948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0.011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7706595"/>
                  </a:ext>
                </a:extLst>
              </a:tr>
              <a:tr h="2181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</a:rPr>
                        <a:t>PTT5 [LIME]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0.606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0.749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0.698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0.678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0.565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0.002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22851"/>
                  </a:ext>
                </a:extLst>
              </a:tr>
              <a:tr h="2181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</a:rPr>
                        <a:t>PTT5 [SHAP]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1" u="none" strike="noStrike">
                          <a:effectLst/>
                        </a:rPr>
                        <a:t>0.740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0.718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1" u="none" strike="noStrike">
                          <a:effectLst/>
                        </a:rPr>
                        <a:t>0.838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0.736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0.616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0.008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3317222"/>
                  </a:ext>
                </a:extLst>
              </a:tr>
              <a:tr h="3078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</a:rPr>
                        <a:t>SRA Ours (</a:t>
                      </a:r>
                      <a:r>
                        <a:rPr lang="el-GR" sz="1100" u="none" strike="noStrike">
                          <a:effectLst/>
                        </a:rPr>
                        <a:t>α=10)</a:t>
                      </a:r>
                      <a:endParaRPr lang="el-GR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0.716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1" u="none" strike="noStrike">
                          <a:effectLst/>
                        </a:rPr>
                        <a:t>0.935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0.668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1" u="none" strike="noStrike">
                          <a:effectLst/>
                        </a:rPr>
                        <a:t>0.745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u="none" strike="noStrike">
                          <a:effectLst/>
                        </a:rPr>
                        <a:t>0.454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1" u="none" strike="noStrike">
                          <a:effectLst/>
                        </a:rPr>
                        <a:t>-0.036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806415"/>
                  </a:ext>
                </a:extLst>
              </a:tr>
              <a:tr h="218175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(±0.025)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(±0.005)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(±0.014)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(±0.010)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(±0.114)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(±0.016)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7275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185941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0</TotalTime>
  <Words>1285</Words>
  <Application>Microsoft Office PowerPoint</Application>
  <PresentationFormat>Widescreen</PresentationFormat>
  <Paragraphs>366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Meiryo UI</vt:lpstr>
      <vt:lpstr>MingLiU</vt:lpstr>
      <vt:lpstr>Aptos</vt:lpstr>
      <vt:lpstr>Aptos Narrow</vt:lpstr>
      <vt:lpstr>Arial</vt:lpstr>
      <vt:lpstr>Calibri</vt:lpstr>
      <vt:lpstr>Bold Tech</vt:lpstr>
      <vt:lpstr>Aligning Attention with Human Rationales for Self-Explaining Hate Speech Detection</vt:lpstr>
      <vt:lpstr>Background</vt:lpstr>
      <vt:lpstr>Explainability</vt:lpstr>
      <vt:lpstr>Related work</vt:lpstr>
      <vt:lpstr>Supervised Rational Attention</vt:lpstr>
      <vt:lpstr>SRA framework</vt:lpstr>
      <vt:lpstr>Workflow</vt:lpstr>
      <vt:lpstr>Results</vt:lpstr>
      <vt:lpstr>Results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Alter Ego</dc:creator>
  <cp:lastModifiedBy>Alter Ego</cp:lastModifiedBy>
  <cp:revision>1</cp:revision>
  <dcterms:created xsi:type="dcterms:W3CDTF">2025-08-04T06:41:40Z</dcterms:created>
  <dcterms:modified xsi:type="dcterms:W3CDTF">2025-08-05T05:59:12Z</dcterms:modified>
</cp:coreProperties>
</file>